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acifico"/>
      <p:regular r:id="rId59"/>
    </p:embeddedFont>
    <p:embeddedFont>
      <p:font typeface="Overpass Mono"/>
      <p:regular r:id="rId60"/>
      <p:bold r:id="rId61"/>
    </p:embeddedFont>
    <p:embeddedFont>
      <p:font typeface="Overpass SemiBold"/>
      <p:regular r:id="rId62"/>
      <p:bold r:id="rId63"/>
      <p:italic r:id="rId64"/>
      <p:boldItalic r:id="rId65"/>
    </p:embeddedFont>
    <p:embeddedFont>
      <p:font typeface="Overpass Mono SemiBold"/>
      <p:regular r:id="rId66"/>
      <p:bold r:id="rId67"/>
    </p:embeddedFont>
    <p:embeddedFont>
      <p:font typeface="Overpass Black"/>
      <p:bold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Overpass"/>
      <p:regular r:id="rId74"/>
      <p:bold r:id="rId75"/>
      <p:italic r:id="rId76"/>
      <p:boldItalic r:id="rId77"/>
    </p:embeddedFont>
    <p:embeddedFont>
      <p:font typeface="Montserrat Medium"/>
      <p:regular r:id="rId78"/>
      <p:bold r:id="rId79"/>
      <p:italic r:id="rId80"/>
      <p:boldItalic r:id="rId81"/>
    </p:embeddedFont>
    <p:embeddedFont>
      <p:font typeface="Open Sans SemiBold"/>
      <p:regular r:id="rId82"/>
      <p:bold r:id="rId83"/>
      <p:italic r:id="rId84"/>
      <p:boldItalic r:id="rId85"/>
    </p:embeddedFont>
    <p:embeddedFont>
      <p:font typeface="Open Sans ExtraBold"/>
      <p:bold r:id="rId86"/>
      <p:boldItalic r:id="rId87"/>
    </p:embeddedFont>
    <p:embeddedFont>
      <p:font typeface="Montserrat ExtraBold"/>
      <p:bold r:id="rId88"/>
      <p:boldItalic r:id="rId89"/>
    </p:embeddedFont>
    <p:embeddedFont>
      <p:font typeface="Open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SemiBold-italic.fntdata"/><Relationship Id="rId83" Type="http://schemas.openxmlformats.org/officeDocument/2006/relationships/font" Target="fonts/OpenSansSemiBold-bold.fntdata"/><Relationship Id="rId42" Type="http://schemas.openxmlformats.org/officeDocument/2006/relationships/slide" Target="slides/slide37.xml"/><Relationship Id="rId86" Type="http://schemas.openxmlformats.org/officeDocument/2006/relationships/font" Target="fonts/OpenSansExtraBold-bold.fntdata"/><Relationship Id="rId41" Type="http://schemas.openxmlformats.org/officeDocument/2006/relationships/slide" Target="slides/slide36.xml"/><Relationship Id="rId85" Type="http://schemas.openxmlformats.org/officeDocument/2006/relationships/font" Target="fonts/OpenSansSemiBold-bold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ExtraBold-bold.fntdata"/><Relationship Id="rId43" Type="http://schemas.openxmlformats.org/officeDocument/2006/relationships/slide" Target="slides/slide38.xml"/><Relationship Id="rId87" Type="http://schemas.openxmlformats.org/officeDocument/2006/relationships/font" Target="fonts/OpenSansExtraBold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ExtraBold-boldItalic.fntdata"/><Relationship Id="rId80" Type="http://schemas.openxmlformats.org/officeDocument/2006/relationships/font" Target="fonts/MontserratMedium-italic.fntdata"/><Relationship Id="rId82" Type="http://schemas.openxmlformats.org/officeDocument/2006/relationships/font" Target="fonts/OpenSansSemiBold-regular.fntdata"/><Relationship Id="rId81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6.xml"/><Relationship Id="rId75" Type="http://schemas.openxmlformats.org/officeDocument/2006/relationships/font" Target="fonts/Overpass-bold.fntdata"/><Relationship Id="rId30" Type="http://schemas.openxmlformats.org/officeDocument/2006/relationships/slide" Target="slides/slide25.xml"/><Relationship Id="rId74" Type="http://schemas.openxmlformats.org/officeDocument/2006/relationships/font" Target="fonts/Overpass-regular.fntdata"/><Relationship Id="rId33" Type="http://schemas.openxmlformats.org/officeDocument/2006/relationships/slide" Target="slides/slide28.xml"/><Relationship Id="rId77" Type="http://schemas.openxmlformats.org/officeDocument/2006/relationships/font" Target="fonts/Overpass-boldItalic.fntdata"/><Relationship Id="rId32" Type="http://schemas.openxmlformats.org/officeDocument/2006/relationships/slide" Target="slides/slide27.xml"/><Relationship Id="rId76" Type="http://schemas.openxmlformats.org/officeDocument/2006/relationships/font" Target="fonts/Overpass-italic.fntdata"/><Relationship Id="rId35" Type="http://schemas.openxmlformats.org/officeDocument/2006/relationships/slide" Target="slides/slide30.xml"/><Relationship Id="rId79" Type="http://schemas.openxmlformats.org/officeDocument/2006/relationships/font" Target="fonts/MontserratMedium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Medium-regular.fntdata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SemiBold-regular.fntdata"/><Relationship Id="rId61" Type="http://schemas.openxmlformats.org/officeDocument/2006/relationships/font" Target="fonts/OverpassMono-bold.fntdata"/><Relationship Id="rId20" Type="http://schemas.openxmlformats.org/officeDocument/2006/relationships/slide" Target="slides/slide15.xml"/><Relationship Id="rId64" Type="http://schemas.openxmlformats.org/officeDocument/2006/relationships/font" Target="fonts/OverpassSemiBold-italic.fntdata"/><Relationship Id="rId63" Type="http://schemas.openxmlformats.org/officeDocument/2006/relationships/font" Target="fonts/OverpassSemiBold-bold.fntdata"/><Relationship Id="rId22" Type="http://schemas.openxmlformats.org/officeDocument/2006/relationships/slide" Target="slides/slide17.xml"/><Relationship Id="rId66" Type="http://schemas.openxmlformats.org/officeDocument/2006/relationships/font" Target="fonts/OverpassMono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OverpassSemi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OverpassBlack-bold.fntdata"/><Relationship Id="rId23" Type="http://schemas.openxmlformats.org/officeDocument/2006/relationships/slide" Target="slides/slide18.xml"/><Relationship Id="rId67" Type="http://schemas.openxmlformats.org/officeDocument/2006/relationships/font" Target="fonts/OverpassMonoSemiBold-bold.fntdata"/><Relationship Id="rId60" Type="http://schemas.openxmlformats.org/officeDocument/2006/relationships/font" Target="fonts/Overpass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verpassBlack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OpenSans-bold.fntdata"/><Relationship Id="rId90" Type="http://schemas.openxmlformats.org/officeDocument/2006/relationships/font" Target="fonts/OpenSans-regular.fntdata"/><Relationship Id="rId93" Type="http://schemas.openxmlformats.org/officeDocument/2006/relationships/font" Target="fonts/OpenSans-boldItalic.fntdata"/><Relationship Id="rId92" Type="http://schemas.openxmlformats.org/officeDocument/2006/relationships/font" Target="fonts/OpenSans-italic.fntdata"/><Relationship Id="rId15" Type="http://schemas.openxmlformats.org/officeDocument/2006/relationships/slide" Target="slides/slide10.xml"/><Relationship Id="rId59" Type="http://schemas.openxmlformats.org/officeDocument/2006/relationships/font" Target="fonts/Pacific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dfb04ee94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dfb04ee9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can see your future and it’s really great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dfb04ee94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dfb04ee94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dfb04ee94_1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dfb04ee94_1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dfb04ee94_1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dfb04ee94_1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dfb04ee94_1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dfb04ee94_1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dfb04ee94_1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dfb04ee94_1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dfb04ee94_1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dfb04ee94_1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dfb04ee94_1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dfb04ee94_1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50337e6e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50337e6e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dfb04ee94_1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dfb04ee94_1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dfb04ee94_1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7dfb04ee94_1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\a.ti.ki.fɔ.bia\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dfb04ee94_1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dfb04ee94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dfb04ee94_1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dfb04ee94_1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dfb04ee94_1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dfb04ee94_1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Kakora fayo fobia https://www.youtube.com/watch?v=Zi7qDP17I64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dfb04ee94_1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7dfb04ee94_1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dfb04ee94_1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7dfb04ee94_1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dfb04ee94_1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dfb04ee94_1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0337e6e2_0_3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50337e6e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dfb04ee94_1_14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7dfb04ee94_1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dfb04ee94_1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7dfb04ee94_1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dfb04ee94_1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7dfb04ee94_1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7dfb04ee94_1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7dfb04ee94_1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dfb04ee94_1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dfb04ee94_1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dfb04ee94_1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dfb04ee94_1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 new mission / new responsibilities without training or resources: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Pressure, management denigrating you;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Coercion, demanding more and more work from you;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Harassment, toxic work environment;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=&gt; the problem is not YOU and it’s not in your head!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7dfb06722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7dfb06722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Remember what I said earlier about my own experience? There it is. I’m a woman in a men-dominated field. When I started working on this, more than a year ago, I was working with very technical people and that was HARD.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0337e6e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0337e6e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4fec90e3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74fec90e3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50337e6e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50337e6e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somehow you’re still there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want to hear the next part, clap your hands!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OK then moving on!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dfb06722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dfb06722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dfb067222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7dfb067222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dfb067222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dfb06722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dfb067222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dfb06722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dfb06722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dfb06722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dfb04ee94_1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dfb04ee94_1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dfb067222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dfb06722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7dfb067222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7dfb067222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dfb067222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7dfb067222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dfb067222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dfb067222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dfb067222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dfb067222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dfb067222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7dfb067222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dfb067222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dfb067222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4fec90e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4fec90e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dfb04ee94_1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dfb04ee94_1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https://tapas.io/episode/2640963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dfb067222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dfb067222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dfb04ee94_1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dfb04ee94_1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7dfb067222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7dfb067222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7dfb067222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7dfb067222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7dfb067222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7dfb067222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dfb067222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dfb067222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7dfb04ee94_1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7dfb04ee94_1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dfb04ee94_1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dfb04ee94_1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dfb04ee94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7dfb04ee94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dfb04ee94_1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dfb04ee94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37700" y="0"/>
            <a:ext cx="57063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463300" y="457200"/>
            <a:ext cx="2482500" cy="12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76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Divider">
  <p:cSld name="CUSTOM_5_1_1_1_1_1_1_1_1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1235200" y="1883400"/>
            <a:ext cx="7437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Open Sans ExtraBold"/>
              <a:buNone/>
              <a:defRPr sz="5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430750" y="27055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pen Sans"/>
              <a:buNone/>
              <a:defRPr b="1" sz="2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/>
        </p:nvSpPr>
        <p:spPr>
          <a:xfrm>
            <a:off x="375375" y="1790050"/>
            <a:ext cx="123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200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5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hank you 1">
  <p:cSld name="CUSTOM_5_1_1_1_1_1_1_1_1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/>
          <p:cNvPicPr preferRelativeResize="0"/>
          <p:nvPr/>
        </p:nvPicPr>
        <p:blipFill rotWithShape="1">
          <a:blip r:embed="rId2">
            <a:alphaModFix/>
          </a:blip>
          <a:srcRect b="12884" l="0" r="0" t="0"/>
          <a:stretch/>
        </p:blipFill>
        <p:spPr>
          <a:xfrm>
            <a:off x="457200" y="457200"/>
            <a:ext cx="705224" cy="5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5123623" y="2476800"/>
            <a:ext cx="3618300" cy="3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/>
        </p:nvSpPr>
        <p:spPr>
          <a:xfrm>
            <a:off x="361850" y="2067975"/>
            <a:ext cx="638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 sz="46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626" y="2034238"/>
            <a:ext cx="335428" cy="44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437" y="4374098"/>
            <a:ext cx="1259860" cy="4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6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6897" l="-8883" r="16827" t="20952"/>
          <a:stretch/>
        </p:blipFill>
        <p:spPr>
          <a:xfrm>
            <a:off x="2642025" y="0"/>
            <a:ext cx="65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CUSTOM_8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highlight>
                  <a:schemeClr val="lt1"/>
                </a:highlight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AND_BODY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3588525" y="0"/>
            <a:ext cx="55554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57200" y="480275"/>
            <a:ext cx="2863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57200" y="2178125"/>
            <a:ext cx="2863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44344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2260">
          <p15:clr>
            <a:srgbClr val="FA7B17"/>
          </p15:clr>
        </p15:guide>
        <p15:guide id="5" pos="270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- contact information">
  <p:cSld name="TITLE_AND_BODY_1_2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343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457200" y="480275"/>
            <a:ext cx="270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07 - Contenu avec légende">
  <p:cSld name="5_07 - Contenu avec légen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971550" y="420810"/>
            <a:ext cx="72072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0" sz="2400" u="none" cap="none" strike="noStrik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904288" y="4904899"/>
            <a:ext cx="23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971550" y="1923678"/>
            <a:ext cx="7204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•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•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Medium"/>
              <a:buChar char="•"/>
              <a:defRPr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AutoNum type="arabicPeriod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AutoNum type="arabicPeriod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Medium"/>
              <a:buAutoNum type="arabicPeriod"/>
              <a:defRPr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AutoNum type="alphaLcPeriod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200"/>
              <a:buFont typeface="Montserrat Medium"/>
              <a:buAutoNum type="alphaLcPeriod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2" type="title"/>
          </p:nvPr>
        </p:nvSpPr>
        <p:spPr>
          <a:xfrm>
            <a:off x="159000" y="4816215"/>
            <a:ext cx="5067000" cy="4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3" type="subTitle"/>
          </p:nvPr>
        </p:nvSpPr>
        <p:spPr>
          <a:xfrm>
            <a:off x="971550" y="1060470"/>
            <a:ext cx="4694700" cy="28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">
  <p:cSld name="Message clef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-36512" y="-45340"/>
            <a:ext cx="9220200" cy="527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968376" y="222885"/>
            <a:ext cx="7207200" cy="4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0" sz="4500" u="none" cap="none" strike="noStrik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904288" y="4904899"/>
            <a:ext cx="23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0"/>
          <p:cNvSpPr txBox="1"/>
          <p:nvPr>
            <p:ph idx="2" type="title"/>
          </p:nvPr>
        </p:nvSpPr>
        <p:spPr>
          <a:xfrm>
            <a:off x="159000" y="4816215"/>
            <a:ext cx="5067000" cy="4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Cover 1">
  <p:cSld name="CUSTOM_5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2884" l="0" r="0" t="0"/>
          <a:stretch/>
        </p:blipFill>
        <p:spPr>
          <a:xfrm>
            <a:off x="457200" y="443324"/>
            <a:ext cx="705224" cy="5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437" y="4374098"/>
            <a:ext cx="1259860" cy="4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02300" y="1682023"/>
            <a:ext cx="6475800" cy="17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Open Sans ExtraBold"/>
              <a:buNone/>
              <a:defRPr sz="5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02300" y="3642550"/>
            <a:ext cx="2250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 SemiBold"/>
              <a:buNone/>
              <a:defRPr sz="1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146050" y="3642550"/>
            <a:ext cx="38049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3437700" y="0"/>
            <a:ext cx="57063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463300" y="457200"/>
            <a:ext cx="2482500" cy="12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76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Cover 1">
  <p:cSld name="CUSTOM_5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 rotWithShape="1">
          <a:blip r:embed="rId2">
            <a:alphaModFix/>
          </a:blip>
          <a:srcRect b="12884" l="0" r="0" t="0"/>
          <a:stretch/>
        </p:blipFill>
        <p:spPr>
          <a:xfrm>
            <a:off x="457200" y="443324"/>
            <a:ext cx="705224" cy="5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437" y="4374098"/>
            <a:ext cx="1259860" cy="4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>
            <p:ph type="title"/>
          </p:nvPr>
        </p:nvSpPr>
        <p:spPr>
          <a:xfrm>
            <a:off x="402300" y="1682023"/>
            <a:ext cx="6475800" cy="17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Open Sans ExtraBold"/>
              <a:buNone/>
              <a:defRPr sz="5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402300" y="3642550"/>
            <a:ext cx="2250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 SemiBold"/>
              <a:buNone/>
              <a:defRPr sz="13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2" type="subTitle"/>
          </p:nvPr>
        </p:nvSpPr>
        <p:spPr>
          <a:xfrm>
            <a:off x="3146050" y="3642550"/>
            <a:ext cx="38049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300"/>
              <a:buFont typeface="Open Sans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Cover 1 1">
  <p:cSld name="CUSTOM_5_1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4875" y="4374100"/>
            <a:ext cx="1259850" cy="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3638"/>
            <a:ext cx="705225" cy="66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/>
          <p:nvPr>
            <p:ph type="title"/>
          </p:nvPr>
        </p:nvSpPr>
        <p:spPr>
          <a:xfrm>
            <a:off x="402300" y="1682023"/>
            <a:ext cx="6475800" cy="17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Font typeface="Open Sans ExtraBold"/>
              <a:buNone/>
              <a:defRPr sz="5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402300" y="3642550"/>
            <a:ext cx="2250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 SemiBold"/>
              <a:buNone/>
              <a:defRPr sz="13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3146050" y="3642550"/>
            <a:ext cx="38049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Body">
  <p:cSld name="CUSTOM_5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0" name="Google Shape;110;p25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able">
  <p:cSld name="CUSTOM_5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Photo 1">
  <p:cSld name="CUSTOM_5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924100" y="434825"/>
            <a:ext cx="26205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18" name="Google Shape;118;p27"/>
          <p:cNvSpPr/>
          <p:nvPr/>
        </p:nvSpPr>
        <p:spPr>
          <a:xfrm>
            <a:off x="3419975" y="138800"/>
            <a:ext cx="5562900" cy="48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57200" y="2261550"/>
            <a:ext cx="2348100" cy="18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Photo 2">
  <p:cSld name="CUSTOM_5_1_1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2" name="Google Shape;122;p28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848950" y="1348225"/>
            <a:ext cx="48384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Icon">
  <p:cSld name="CUSTOM_5_1_1_1_1_1_1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27" name="Google Shape;127;p29"/>
          <p:cNvPicPr preferRelativeResize="0"/>
          <p:nvPr/>
        </p:nvPicPr>
        <p:blipFill rotWithShape="1">
          <a:blip r:embed="rId2">
            <a:alphaModFix/>
          </a:blip>
          <a:srcRect b="592" l="596" r="0" t="641"/>
          <a:stretch/>
        </p:blipFill>
        <p:spPr>
          <a:xfrm rot="-5400000">
            <a:off x="21007" y="2870550"/>
            <a:ext cx="3671250" cy="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2368523" y="1237575"/>
            <a:ext cx="62394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Subheader + Text">
  <p:cSld name="CUSTOM_5_1_1_1_1_1_1_2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1" name="Google Shape;131;p30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32" name="Google Shape;132;p30"/>
          <p:cNvPicPr preferRelativeResize="0"/>
          <p:nvPr/>
        </p:nvPicPr>
        <p:blipFill rotWithShape="1">
          <a:blip r:embed="rId2">
            <a:alphaModFix/>
          </a:blip>
          <a:srcRect b="592" l="596" r="0" t="641"/>
          <a:stretch/>
        </p:blipFill>
        <p:spPr>
          <a:xfrm rot="-5400000">
            <a:off x="839782" y="2870550"/>
            <a:ext cx="3671250" cy="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187300" y="12375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Photo">
  <p:cSld name="CUSTOM_5_1_1_1_1_1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/>
        </p:nvSpPr>
        <p:spPr>
          <a:xfrm>
            <a:off x="130475" y="130475"/>
            <a:ext cx="8874600" cy="48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Body">
  <p:cSld name="CUSTOM_5_1_1_1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Divider">
  <p:cSld name="CUSTOM_5_1_1_1_1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1130775" y="1883400"/>
            <a:ext cx="7437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Open Sans ExtraBold"/>
              <a:buNone/>
              <a:defRPr sz="5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430750" y="2630998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In between page">
  <p:cSld name="CUSTOM_5_1_1_1_1_1_1_1_1_2">
    <p:bg>
      <p:bgPr>
        <a:solidFill>
          <a:schemeClr val="accent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430750" y="1883400"/>
            <a:ext cx="7437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Open Sans ExtraBold"/>
              <a:buNone/>
              <a:defRPr sz="50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hank you 1">
  <p:cSld name="CUSTOM_5_1_1_1_1_1_1_1_1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4"/>
          <p:cNvPicPr preferRelativeResize="0"/>
          <p:nvPr/>
        </p:nvPicPr>
        <p:blipFill rotWithShape="1">
          <a:blip r:embed="rId2">
            <a:alphaModFix/>
          </a:blip>
          <a:srcRect b="12884" l="0" r="0" t="0"/>
          <a:stretch/>
        </p:blipFill>
        <p:spPr>
          <a:xfrm>
            <a:off x="457200" y="457200"/>
            <a:ext cx="705224" cy="5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4"/>
          <p:cNvSpPr txBox="1"/>
          <p:nvPr>
            <p:ph idx="1" type="subTitle"/>
          </p:nvPr>
        </p:nvSpPr>
        <p:spPr>
          <a:xfrm>
            <a:off x="5123623" y="2476800"/>
            <a:ext cx="3618300" cy="3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4"/>
          <p:cNvSpPr txBox="1"/>
          <p:nvPr/>
        </p:nvSpPr>
        <p:spPr>
          <a:xfrm>
            <a:off x="361850" y="2067975"/>
            <a:ext cx="638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you!</a:t>
            </a:r>
            <a:endParaRPr sz="46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626" y="2034238"/>
            <a:ext cx="335428" cy="44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437" y="4374098"/>
            <a:ext cx="1259860" cy="4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AND_BODY_5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149" y="229100"/>
            <a:ext cx="5130399" cy="46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6897" l="-8883" r="16827" t="20952"/>
          <a:stretch/>
        </p:blipFill>
        <p:spPr>
          <a:xfrm>
            <a:off x="2642025" y="0"/>
            <a:ext cx="65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5">
  <p:cSld name="CUSTOM_6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37"/>
          <p:cNvSpPr/>
          <p:nvPr/>
        </p:nvSpPr>
        <p:spPr>
          <a:xfrm>
            <a:off x="4545325" y="0"/>
            <a:ext cx="459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224" y="347762"/>
            <a:ext cx="3998799" cy="44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CUSTOM_8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highlight>
                  <a:schemeClr val="lt1"/>
                </a:highlight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">
  <p:cSld name="CUSTOM_9">
    <p:bg>
      <p:bgPr>
        <a:solidFill>
          <a:schemeClr val="accen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1"/>
          <p:cNvPicPr preferRelativeResize="0"/>
          <p:nvPr/>
        </p:nvPicPr>
        <p:blipFill rotWithShape="1">
          <a:blip r:embed="rId2">
            <a:alphaModFix/>
          </a:blip>
          <a:srcRect b="9695" l="3109" r="8816" t="7220"/>
          <a:stretch/>
        </p:blipFill>
        <p:spPr>
          <a:xfrm>
            <a:off x="3521808" y="0"/>
            <a:ext cx="5668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1"/>
          <p:cNvSpPr txBox="1"/>
          <p:nvPr>
            <p:ph type="title"/>
          </p:nvPr>
        </p:nvSpPr>
        <p:spPr>
          <a:xfrm>
            <a:off x="457200" y="1773939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" type="subTitle"/>
          </p:nvPr>
        </p:nvSpPr>
        <p:spPr>
          <a:xfrm>
            <a:off x="457200" y="2725163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able">
  <p:cSld name="CUSTOM_5_1_1_1_1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AND_BODY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/>
          <p:nvPr/>
        </p:nvSpPr>
        <p:spPr>
          <a:xfrm>
            <a:off x="3588525" y="0"/>
            <a:ext cx="55554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42"/>
          <p:cNvSpPr txBox="1"/>
          <p:nvPr>
            <p:ph type="title"/>
          </p:nvPr>
        </p:nvSpPr>
        <p:spPr>
          <a:xfrm>
            <a:off x="457200" y="480275"/>
            <a:ext cx="2863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42"/>
          <p:cNvSpPr txBox="1"/>
          <p:nvPr>
            <p:ph idx="1" type="subTitle"/>
          </p:nvPr>
        </p:nvSpPr>
        <p:spPr>
          <a:xfrm>
            <a:off x="457200" y="2178125"/>
            <a:ext cx="2863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44344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42"/>
          <p:cNvSpPr txBox="1"/>
          <p:nvPr>
            <p:ph idx="2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2260">
          <p15:clr>
            <a:srgbClr val="FA7B17"/>
          </p15:clr>
        </p15:guide>
        <p15:guide id="5" pos="2703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 1">
  <p:cSld name="CUSTOM_6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43"/>
          <p:cNvSpPr/>
          <p:nvPr/>
        </p:nvSpPr>
        <p:spPr>
          <a:xfrm>
            <a:off x="4545325" y="0"/>
            <a:ext cx="459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43"/>
          <p:cNvPicPr preferRelativeResize="0"/>
          <p:nvPr/>
        </p:nvPicPr>
        <p:blipFill rotWithShape="1">
          <a:blip r:embed="rId3">
            <a:alphaModFix/>
          </a:blip>
          <a:srcRect b="0" l="25451" r="0" t="0"/>
          <a:stretch/>
        </p:blipFill>
        <p:spPr>
          <a:xfrm>
            <a:off x="4545325" y="1474500"/>
            <a:ext cx="4192200" cy="3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Photo 1">
  <p:cSld name="CUSTOM_5_1_1_1_1_1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924100" y="434825"/>
            <a:ext cx="26205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3419975" y="138800"/>
            <a:ext cx="5562900" cy="48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61550"/>
            <a:ext cx="2348100" cy="188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Photo 2">
  <p:cSld name="CUSTOM_5_1_1_1_1_1_1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848950" y="1348225"/>
            <a:ext cx="48384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Text + Icon">
  <p:cSld name="CUSTOM_5_1_1_1_1_1_1_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592" l="596" r="0" t="641"/>
          <a:stretch/>
        </p:blipFill>
        <p:spPr>
          <a:xfrm rot="-5400000">
            <a:off x="21007" y="2870550"/>
            <a:ext cx="3671250" cy="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" type="body"/>
          </p:nvPr>
        </p:nvSpPr>
        <p:spPr>
          <a:xfrm>
            <a:off x="2368523" y="1237575"/>
            <a:ext cx="62394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Title + Subheader + Text">
  <p:cSld name="CUSTOM_5_1_1_1_1_1_1_2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/>
        </p:nvSpPr>
        <p:spPr>
          <a:xfrm>
            <a:off x="389600" y="336575"/>
            <a:ext cx="5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991F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r>
              <a:rPr lang="en" sz="28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ExtraBold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592" l="596" r="0" t="641"/>
          <a:stretch/>
        </p:blipFill>
        <p:spPr>
          <a:xfrm rot="-5400000">
            <a:off x="839782" y="2870550"/>
            <a:ext cx="3671250" cy="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87300" y="12375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+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TCon: Photo">
  <p:cSld name="CUSTOM_5_1_1_1_1_1_1_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30475" y="130475"/>
            <a:ext cx="8874600" cy="48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8.xml"/><Relationship Id="rId6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0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Black"/>
              <a:buChar char="●"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 SemiBold"/>
              <a:buChar char="●"/>
              <a:defRPr sz="12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-3048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0">
          <p15:clr>
            <a:srgbClr val="EA4335"/>
          </p15:clr>
        </p15:guide>
        <p15:guide id="2" pos="28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457200" y="1152475"/>
            <a:ext cx="80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Black"/>
              <a:buChar char="●"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 SemiBold"/>
              <a:buChar char="●"/>
              <a:defRPr sz="12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-3048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0">
          <p15:clr>
            <a:srgbClr val="EA4335"/>
          </p15:clr>
        </p15:guide>
        <p15:guide id="2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Relationship Id="rId3" Type="http://schemas.openxmlformats.org/officeDocument/2006/relationships/hyperlink" Target="mailto:marine.gandy@platform.sh" TargetMode="External"/><Relationship Id="rId4" Type="http://schemas.openxmlformats.org/officeDocument/2006/relationships/hyperlink" Target="https://mupsi.dev" TargetMode="External"/><Relationship Id="rId5" Type="http://schemas.openxmlformats.org/officeDocument/2006/relationships/hyperlink" Target="https://twitter.com/mupsigraphy" TargetMode="External"/><Relationship Id="rId6" Type="http://schemas.openxmlformats.org/officeDocument/2006/relationships/hyperlink" Target="https://www.linkedin.com/in/marinegandy" TargetMode="External"/><Relationship Id="rId7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jpg"/><Relationship Id="rId4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.wikipedia.org/wiki/Impostor_syndrome" TargetMode="External"/><Relationship Id="rId4" Type="http://schemas.openxmlformats.org/officeDocument/2006/relationships/hyperlink" Target="https://www.paulineroseclance.com/impostor_phenomenon.html" TargetMode="External"/><Relationship Id="rId5" Type="http://schemas.openxmlformats.org/officeDocument/2006/relationships/hyperlink" Target="https://www.paulineroseclance.com/pdf/IPTestandscoring.pdf" TargetMode="External"/><Relationship Id="rId6" Type="http://schemas.openxmlformats.org/officeDocument/2006/relationships/hyperlink" Target="https://www.paulineroseclance.com/pdf/ip_high_achieving_women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hinkful.com/blog/why-learning-to-code-is-so-damn-hard/" TargetMode="External"/><Relationship Id="rId4" Type="http://schemas.openxmlformats.org/officeDocument/2006/relationships/hyperlink" Target="https://hbr.org/2021/02/stop-telling-women-they-have-imposter-syndrome" TargetMode="External"/><Relationship Id="rId5" Type="http://schemas.openxmlformats.org/officeDocument/2006/relationships/hyperlink" Target="https://hbr.org/2005/09/the-dangers-of-feeling-like-a-fake" TargetMode="External"/><Relationship Id="rId6" Type="http://schemas.openxmlformats.org/officeDocument/2006/relationships/hyperlink" Target="https://www.apa.org/gradpsych/2013/11/fraud" TargetMode="External"/><Relationship Id="rId7" Type="http://schemas.openxmlformats.org/officeDocument/2006/relationships/hyperlink" Target="https://www.theopennotebook.com/2016/11/15/feeling-like-a-fraud-the-impostor-phenomenon-in-science-writing/" TargetMode="External"/><Relationship Id="rId8" Type="http://schemas.openxmlformats.org/officeDocument/2006/relationships/hyperlink" Target="https://dearfuckers.substack.com/p/its-not-fucking-imposter-syndrom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youtube.com/watch?v=ZQUxL4Jm1Lo" TargetMode="External"/><Relationship Id="rId4" Type="http://schemas.openxmlformats.org/officeDocument/2006/relationships/hyperlink" Target="https://youtu.be/ZkwqZfvbdFw" TargetMode="External"/><Relationship Id="rId5" Type="http://schemas.openxmlformats.org/officeDocument/2006/relationships/hyperlink" Target="https://www.youtube.com/watch?v=xvGawC0eS4w" TargetMode="External"/><Relationship Id="rId6" Type="http://schemas.openxmlformats.org/officeDocument/2006/relationships/hyperlink" Target="https://www.youtube.com/watch?v=mrXtwcGkroI" TargetMode="External"/><Relationship Id="rId7" Type="http://schemas.openxmlformats.org/officeDocument/2006/relationships/hyperlink" Target="https://www.youtube.com/watch?v=Ic3xHn1E8E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phdcomics.com/comics/archive.php?comicid=2042" TargetMode="External"/><Relationship Id="rId4" Type="http://schemas.openxmlformats.org/officeDocument/2006/relationships/hyperlink" Target="https://tapas.io/episode/2640963" TargetMode="External"/><Relationship Id="rId5" Type="http://schemas.openxmlformats.org/officeDocument/2006/relationships/hyperlink" Target="https://en.wikipedia.org/wiki/Fundamental_attribution_error" TargetMode="External"/><Relationship Id="rId6" Type="http://schemas.openxmlformats.org/officeDocument/2006/relationships/hyperlink" Target="https://www.youtube.com/watch?v=O9L_70vpquQ" TargetMode="External"/><Relationship Id="rId7" Type="http://schemas.openxmlformats.org/officeDocument/2006/relationships/hyperlink" Target="https://www.youtube.com/playlist?list=PLK8pmrLAfsrgtiJxu9NmIXg-Jndm4iDv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402300" y="1516350"/>
            <a:ext cx="7017000" cy="17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Fighting Impostor Syndrome</a:t>
            </a:r>
            <a:endParaRPr sz="4900"/>
          </a:p>
        </p:txBody>
      </p:sp>
      <p:sp>
        <p:nvSpPr>
          <p:cNvPr id="190" name="Google Shape;190;p44"/>
          <p:cNvSpPr txBox="1"/>
          <p:nvPr>
            <p:ph idx="1" type="subTitle"/>
          </p:nvPr>
        </p:nvSpPr>
        <p:spPr>
          <a:xfrm>
            <a:off x="402300" y="3808375"/>
            <a:ext cx="2250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17:05 PM – 17:40 PM</a:t>
            </a:r>
            <a:endParaRPr/>
          </a:p>
        </p:txBody>
      </p:sp>
      <p:sp>
        <p:nvSpPr>
          <p:cNvPr id="191" name="Google Shape;191;p44"/>
          <p:cNvSpPr txBox="1"/>
          <p:nvPr>
            <p:ph idx="2" type="subTitle"/>
          </p:nvPr>
        </p:nvSpPr>
        <p:spPr>
          <a:xfrm>
            <a:off x="3146050" y="3808375"/>
            <a:ext cx="38049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17</a:t>
            </a:r>
            <a:r>
              <a:rPr lang="en"/>
              <a:t> November 2022 </a:t>
            </a:r>
            <a:r>
              <a:rPr lang="en">
                <a:solidFill>
                  <a:srgbClr val="3991FB"/>
                </a:solidFill>
              </a:rPr>
              <a:t>//</a:t>
            </a:r>
            <a:r>
              <a:rPr lang="en"/>
              <a:t> SymfonyCon 2022</a:t>
            </a:r>
            <a:endParaRPr/>
          </a:p>
        </p:txBody>
      </p:sp>
      <p:pic>
        <p:nvPicPr>
          <p:cNvPr id="192" name="Google Shape;1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55500" y="1450025"/>
            <a:ext cx="2394925" cy="2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4"/>
          <p:cNvSpPr txBox="1"/>
          <p:nvPr/>
        </p:nvSpPr>
        <p:spPr>
          <a:xfrm>
            <a:off x="402300" y="3091978"/>
            <a:ext cx="380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Practical Handbook</a:t>
            </a:r>
            <a:endParaRPr sz="17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4" name="Google Shape;1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00" y="4334050"/>
            <a:ext cx="1013212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 began in 1978</a:t>
            </a:r>
            <a:endParaRPr/>
          </a:p>
        </p:txBody>
      </p:sp>
      <p:sp>
        <p:nvSpPr>
          <p:cNvPr id="254" name="Google Shape;254;p53"/>
          <p:cNvSpPr txBox="1"/>
          <p:nvPr/>
        </p:nvSpPr>
        <p:spPr>
          <a:xfrm>
            <a:off x="457200" y="946325"/>
            <a:ext cx="8106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with two psychologists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25" y="1696625"/>
            <a:ext cx="1514475" cy="1893082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6" name="Google Shape;2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75" y="1700175"/>
            <a:ext cx="1514475" cy="18859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257" name="Google Shape;257;p53"/>
          <p:cNvSpPr txBox="1"/>
          <p:nvPr/>
        </p:nvSpPr>
        <p:spPr>
          <a:xfrm>
            <a:off x="3032200" y="2898100"/>
            <a:ext cx="2027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highlight>
                  <a:srgbClr val="FFBDBB"/>
                </a:highlight>
                <a:latin typeface="Open Sans"/>
                <a:ea typeface="Open Sans"/>
                <a:cs typeface="Open Sans"/>
                <a:sym typeface="Open Sans"/>
              </a:rPr>
              <a:t>Dr Pauline Rose Clance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endParaRPr b="1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53"/>
          <p:cNvSpPr txBox="1"/>
          <p:nvPr/>
        </p:nvSpPr>
        <p:spPr>
          <a:xfrm>
            <a:off x="5982025" y="2898100"/>
            <a:ext cx="1811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highlight>
                  <a:srgbClr val="FFBDBB"/>
                </a:highlight>
                <a:latin typeface="Open Sans"/>
                <a:ea typeface="Open Sans"/>
                <a:cs typeface="Open Sans"/>
                <a:sym typeface="Open Sans"/>
              </a:rPr>
              <a:t>Dr Suzanne Imes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endParaRPr b="1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 txBox="1"/>
          <p:nvPr>
            <p:ph type="title"/>
          </p:nvPr>
        </p:nvSpPr>
        <p:spPr>
          <a:xfrm>
            <a:off x="430750" y="2016200"/>
            <a:ext cx="78045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imposter phenomenon in high achieving women: dynamics and therapeutic intervention</a:t>
            </a:r>
            <a:endParaRPr sz="3000"/>
          </a:p>
        </p:txBody>
      </p:sp>
      <p:sp>
        <p:nvSpPr>
          <p:cNvPr id="264" name="Google Shape;264;p54"/>
          <p:cNvSpPr txBox="1"/>
          <p:nvPr>
            <p:ph idx="4294967295" type="subTitle"/>
          </p:nvPr>
        </p:nvSpPr>
        <p:spPr>
          <a:xfrm>
            <a:off x="430750" y="28646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Pauline Rose Clance &amp; Suzanne Imes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54"/>
          <p:cNvSpPr txBox="1"/>
          <p:nvPr>
            <p:ph type="title"/>
          </p:nvPr>
        </p:nvSpPr>
        <p:spPr>
          <a:xfrm>
            <a:off x="430750" y="1254175"/>
            <a:ext cx="5420700" cy="2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At first, they thought it only touched women…</a:t>
            </a:r>
            <a:endParaRPr b="1" sz="26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54"/>
          <p:cNvSpPr txBox="1"/>
          <p:nvPr>
            <p:ph type="title"/>
          </p:nvPr>
        </p:nvSpPr>
        <p:spPr>
          <a:xfrm>
            <a:off x="430750" y="3686975"/>
            <a:ext cx="6210600" cy="2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But since then, more research has been conducted</a:t>
            </a:r>
            <a:endParaRPr b="1" sz="26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/>
          <p:nvPr>
            <p:ph type="title"/>
          </p:nvPr>
        </p:nvSpPr>
        <p:spPr>
          <a:xfrm>
            <a:off x="430750" y="2079150"/>
            <a:ext cx="67839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It turns out…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 txBox="1"/>
          <p:nvPr>
            <p:ph type="title"/>
          </p:nvPr>
        </p:nvSpPr>
        <p:spPr>
          <a:xfrm>
            <a:off x="430750" y="2002250"/>
            <a:ext cx="82449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The feeling is spread </a:t>
            </a:r>
            <a:r>
              <a:rPr lang="en" sz="3800">
                <a:highlight>
                  <a:schemeClr val="lt1"/>
                </a:highlight>
              </a:rPr>
              <a:t>equally</a:t>
            </a:r>
            <a:r>
              <a:rPr lang="en" sz="3800"/>
              <a:t> among men and women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>
            <p:ph type="title"/>
          </p:nvPr>
        </p:nvSpPr>
        <p:spPr>
          <a:xfrm>
            <a:off x="924100" y="434825"/>
            <a:ext cx="65172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Nowadays, we estimate that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p57"/>
          <p:cNvSpPr txBox="1"/>
          <p:nvPr/>
        </p:nvSpPr>
        <p:spPr>
          <a:xfrm>
            <a:off x="349550" y="870125"/>
            <a:ext cx="8333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C3EC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70%</a:t>
            </a:r>
            <a:r>
              <a:rPr lang="en" sz="200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0000">
              <a:solidFill>
                <a:schemeClr val="accent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all humankind experiences this feeling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/>
          <p:nvPr>
            <p:ph type="title"/>
          </p:nvPr>
        </p:nvSpPr>
        <p:spPr>
          <a:xfrm>
            <a:off x="430750" y="1785550"/>
            <a:ext cx="81681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lt1"/>
                </a:highlight>
              </a:rPr>
              <a:t>It’s not a disease</a:t>
            </a:r>
            <a:r>
              <a:rPr lang="en" sz="3700"/>
              <a:t>,</a:t>
            </a:r>
            <a:br>
              <a:rPr lang="en" sz="3700"/>
            </a:br>
            <a:r>
              <a:rPr lang="en" sz="3700"/>
              <a:t>it’s a common human experience!</a:t>
            </a:r>
            <a:endParaRPr sz="3700"/>
          </a:p>
        </p:txBody>
      </p:sp>
      <p:sp>
        <p:nvSpPr>
          <p:cNvPr id="288" name="Google Shape;288;p58"/>
          <p:cNvSpPr txBox="1"/>
          <p:nvPr>
            <p:ph type="title"/>
          </p:nvPr>
        </p:nvSpPr>
        <p:spPr>
          <a:xfrm>
            <a:off x="430750" y="3295500"/>
            <a:ext cx="6600900" cy="2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This is why Dr Clance herself now uses the term </a:t>
            </a:r>
            <a:r>
              <a:rPr b="1" lang="en" sz="14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‘impostor phenomenon’ 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(and so should we)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Isn’t it more </a:t>
            </a:r>
            <a:r>
              <a:rPr lang="en" sz="2400">
                <a:highlight>
                  <a:schemeClr val="accent3"/>
                </a:highlight>
              </a:rPr>
              <a:t>widespread in tech</a:t>
            </a:r>
            <a:r>
              <a:rPr lang="en" sz="2400"/>
              <a:t> though?</a:t>
            </a:r>
            <a:endParaRPr sz="2400"/>
          </a:p>
        </p:txBody>
      </p:sp>
      <p:sp>
        <p:nvSpPr>
          <p:cNvPr id="294" name="Google Shape;294;p59"/>
          <p:cNvSpPr txBox="1"/>
          <p:nvPr>
            <p:ph idx="1" type="body"/>
          </p:nvPr>
        </p:nvSpPr>
        <p:spPr>
          <a:xfrm>
            <a:off x="3187300" y="12375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 of competence is very wide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⬇️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It’s impossible to master everything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⬇️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tech and tools are evolving fast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⬇️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We’re constantly becoming ‘juniors’ again</a:t>
            </a:r>
            <a:endParaRPr/>
          </a:p>
        </p:txBody>
      </p:sp>
      <p:sp>
        <p:nvSpPr>
          <p:cNvPr id="295" name="Google Shape;295;p59"/>
          <p:cNvSpPr txBox="1"/>
          <p:nvPr/>
        </p:nvSpPr>
        <p:spPr>
          <a:xfrm>
            <a:off x="457200" y="1237575"/>
            <a:ext cx="17379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 mean…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Yeah, some factors don’t help ➡️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19" y="640775"/>
            <a:ext cx="8713082" cy="3779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"/>
          <p:cNvSpPr txBox="1"/>
          <p:nvPr>
            <p:ph type="title"/>
          </p:nvPr>
        </p:nvSpPr>
        <p:spPr>
          <a:xfrm>
            <a:off x="1226650" y="1883400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3. Ok but… What is it?</a:t>
            </a:r>
            <a:endParaRPr sz="4800"/>
          </a:p>
        </p:txBody>
      </p:sp>
      <p:sp>
        <p:nvSpPr>
          <p:cNvPr id="306" name="Google Shape;306;p61"/>
          <p:cNvSpPr txBox="1"/>
          <p:nvPr/>
        </p:nvSpPr>
        <p:spPr>
          <a:xfrm>
            <a:off x="375375" y="1790050"/>
            <a:ext cx="123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2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307" name="Google Shape;307;p61"/>
          <p:cNvSpPr txBox="1"/>
          <p:nvPr>
            <p:ph idx="1" type="subTitle"/>
          </p:nvPr>
        </p:nvSpPr>
        <p:spPr>
          <a:xfrm>
            <a:off x="430750" y="26549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Oh you wanted an actual definition?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"/>
          <p:cNvSpPr txBox="1"/>
          <p:nvPr>
            <p:ph type="title"/>
          </p:nvPr>
        </p:nvSpPr>
        <p:spPr>
          <a:xfrm>
            <a:off x="430750" y="2448250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lt1"/>
                </a:highlight>
              </a:rPr>
              <a:t>atychiphobia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3" name="Google Shape;313;p62"/>
          <p:cNvSpPr txBox="1"/>
          <p:nvPr/>
        </p:nvSpPr>
        <p:spPr>
          <a:xfrm>
            <a:off x="383700" y="1879650"/>
            <a:ext cx="80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It’s kinda like</a:t>
            </a:r>
            <a:endParaRPr sz="19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>
            <p:ph type="title"/>
          </p:nvPr>
        </p:nvSpPr>
        <p:spPr>
          <a:xfrm>
            <a:off x="924100" y="434825"/>
            <a:ext cx="65172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Horoscope for the next 35 minutes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63" y="1029924"/>
            <a:ext cx="6149475" cy="4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3"/>
          <p:cNvSpPr txBox="1"/>
          <p:nvPr>
            <p:ph type="title"/>
          </p:nvPr>
        </p:nvSpPr>
        <p:spPr>
          <a:xfrm>
            <a:off x="430750" y="2448250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strike="sngStrike">
                <a:highlight>
                  <a:schemeClr val="lt1"/>
                </a:highlight>
              </a:rPr>
              <a:t>atychiphobia</a:t>
            </a:r>
            <a:endParaRPr strike="sngStrike">
              <a:highlight>
                <a:schemeClr val="lt1"/>
              </a:highlight>
            </a:endParaRPr>
          </a:p>
        </p:txBody>
      </p:sp>
      <p:sp>
        <p:nvSpPr>
          <p:cNvPr id="319" name="Google Shape;319;p63"/>
          <p:cNvSpPr txBox="1"/>
          <p:nvPr/>
        </p:nvSpPr>
        <p:spPr>
          <a:xfrm>
            <a:off x="383700" y="1879650"/>
            <a:ext cx="80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It’s kinda like</a:t>
            </a:r>
            <a:endParaRPr sz="19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>
            <p:ph type="title"/>
          </p:nvPr>
        </p:nvSpPr>
        <p:spPr>
          <a:xfrm>
            <a:off x="430750" y="2448250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lt1"/>
                </a:highlight>
              </a:rPr>
              <a:t>kakorraphiophobia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5" name="Google Shape;325;p64"/>
          <p:cNvSpPr txBox="1"/>
          <p:nvPr/>
        </p:nvSpPr>
        <p:spPr>
          <a:xfrm>
            <a:off x="383700" y="1879650"/>
            <a:ext cx="80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It’s kinda like</a:t>
            </a:r>
            <a:endParaRPr sz="19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/>
          <p:nvPr>
            <p:ph type="title"/>
          </p:nvPr>
        </p:nvSpPr>
        <p:spPr>
          <a:xfrm>
            <a:off x="430750" y="2448250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lt1"/>
                </a:highlight>
              </a:rPr>
              <a:t>The fear of failure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383700" y="1879650"/>
            <a:ext cx="80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Ok fine listen, it’s like</a:t>
            </a:r>
            <a:endParaRPr sz="20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924100" y="434825"/>
            <a:ext cx="65172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we need Wikipedia</a:t>
            </a:r>
            <a:endParaRPr sz="3000"/>
          </a:p>
        </p:txBody>
      </p:sp>
      <p:sp>
        <p:nvSpPr>
          <p:cNvPr id="337" name="Google Shape;337;p66"/>
          <p:cNvSpPr txBox="1"/>
          <p:nvPr>
            <p:ph idx="1" type="body"/>
          </p:nvPr>
        </p:nvSpPr>
        <p:spPr>
          <a:xfrm>
            <a:off x="495825" y="1230600"/>
            <a:ext cx="79911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     Impostor syndrome [...] is a psychological occurrence in which an individual doubts their skills, talents, or accomplishments and </a:t>
            </a:r>
            <a:r>
              <a:rPr lang="en" sz="1400">
                <a:solidFill>
                  <a:schemeClr val="dk1"/>
                </a:solidFill>
              </a:rPr>
              <a:t>has a persistent internalized fear of being exposed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as a fraud.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Despite external evidence</a:t>
            </a:r>
            <a:r>
              <a:rPr b="0" lang="en" sz="1400">
                <a:solidFill>
                  <a:schemeClr val="dk1"/>
                </a:solidFill>
              </a:rPr>
              <a:t> of their competence, those experiencing this phenomenon </a:t>
            </a:r>
            <a:r>
              <a:rPr lang="en" sz="1400">
                <a:solidFill>
                  <a:schemeClr val="dk1"/>
                </a:solidFill>
              </a:rPr>
              <a:t>do not believe they deserve their success or luck.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chemeClr val="dk1"/>
                </a:solidFill>
              </a:rPr>
              <a:t>[...] </a:t>
            </a:r>
            <a:r>
              <a:rPr lang="en" sz="1400">
                <a:solidFill>
                  <a:schemeClr val="dk1"/>
                </a:solidFill>
              </a:rPr>
              <a:t>they may think that they are deceiving others </a:t>
            </a:r>
            <a:r>
              <a:rPr b="0" lang="en" sz="1400">
                <a:solidFill>
                  <a:schemeClr val="dk1"/>
                </a:solidFill>
              </a:rPr>
              <a:t>because they feel as if they are not as intelligent as they outwardly portray themselves to be.</a:t>
            </a:r>
            <a:endParaRPr b="0" sz="1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338" name="Google Shape;338;p66"/>
          <p:cNvSpPr txBox="1"/>
          <p:nvPr/>
        </p:nvSpPr>
        <p:spPr>
          <a:xfrm>
            <a:off x="422250" y="1030225"/>
            <a:ext cx="37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3200">
                <a:solidFill>
                  <a:srgbClr val="EC3ECC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 sz="3200">
              <a:solidFill>
                <a:srgbClr val="EC3ECC"/>
              </a:solidFill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4983750" y="2837400"/>
            <a:ext cx="37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3200">
                <a:solidFill>
                  <a:srgbClr val="EC3ECC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solidFill>
                <a:srgbClr val="EC3E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7"/>
          <p:cNvSpPr txBox="1"/>
          <p:nvPr>
            <p:ph type="title"/>
          </p:nvPr>
        </p:nvSpPr>
        <p:spPr>
          <a:xfrm>
            <a:off x="430750" y="1547875"/>
            <a:ext cx="81681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Have you ever heard of the</a:t>
            </a:r>
            <a:r>
              <a:rPr lang="en" sz="3700">
                <a:highlight>
                  <a:schemeClr val="lt1"/>
                </a:highlight>
              </a:rPr>
              <a:t> fundamental attribution error?</a:t>
            </a:r>
            <a:endParaRPr sz="3700"/>
          </a:p>
        </p:txBody>
      </p:sp>
      <p:sp>
        <p:nvSpPr>
          <p:cNvPr id="345" name="Google Shape;345;p67"/>
          <p:cNvSpPr txBox="1"/>
          <p:nvPr>
            <p:ph type="title"/>
          </p:nvPr>
        </p:nvSpPr>
        <p:spPr>
          <a:xfrm>
            <a:off x="430750" y="3015875"/>
            <a:ext cx="6392400" cy="2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It’s the tendency for people to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 under-emphasize situational and environmental explanations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 [...] while</a:t>
            </a: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 overemphasizing </a:t>
            </a:r>
            <a:br>
              <a:rPr b="1" lang="en" sz="14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dispositional- and personality-based explanations.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67"/>
          <p:cNvSpPr txBox="1"/>
          <p:nvPr/>
        </p:nvSpPr>
        <p:spPr>
          <a:xfrm>
            <a:off x="5718475" y="4327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(Thank you Wikipedia, again)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252" y="618326"/>
            <a:ext cx="5454750" cy="390685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00000" dist="19050">
              <a:srgbClr val="000000">
                <a:alpha val="10000"/>
              </a:srgbClr>
            </a:outerShdw>
          </a:effectLst>
        </p:spPr>
      </p:pic>
      <p:sp>
        <p:nvSpPr>
          <p:cNvPr id="352" name="Google Shape;352;p68"/>
          <p:cNvSpPr txBox="1"/>
          <p:nvPr/>
        </p:nvSpPr>
        <p:spPr>
          <a:xfrm>
            <a:off x="473375" y="2178125"/>
            <a:ext cx="270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Screenshot: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“L'effet Julien Lepers”, Horizon Gull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00" y="758427"/>
            <a:ext cx="6084498" cy="362665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00000" dist="19050">
              <a:srgbClr val="000000">
                <a:alpha val="11000"/>
              </a:srgbClr>
            </a:outerShdw>
          </a:effectLst>
        </p:spPr>
      </p:pic>
      <p:sp>
        <p:nvSpPr>
          <p:cNvPr id="358" name="Google Shape;358;p69"/>
          <p:cNvSpPr txBox="1"/>
          <p:nvPr/>
        </p:nvSpPr>
        <p:spPr>
          <a:xfrm>
            <a:off x="473375" y="2178125"/>
            <a:ext cx="270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Screenshot: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“L'effet Julien Lepers”, Horizon Gull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0"/>
          <p:cNvSpPr txBox="1"/>
          <p:nvPr>
            <p:ph type="title"/>
          </p:nvPr>
        </p:nvSpPr>
        <p:spPr>
          <a:xfrm>
            <a:off x="430750" y="1547875"/>
            <a:ext cx="81681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So the impostor phenomenon </a:t>
            </a:r>
            <a:br>
              <a:rPr lang="en" sz="3700"/>
            </a:br>
            <a:r>
              <a:rPr lang="en" sz="3700"/>
              <a:t>is pretty much the opposite!</a:t>
            </a:r>
            <a:endParaRPr sz="3700"/>
          </a:p>
        </p:txBody>
      </p:sp>
      <p:sp>
        <p:nvSpPr>
          <p:cNvPr id="364" name="Google Shape;364;p70"/>
          <p:cNvSpPr txBox="1"/>
          <p:nvPr>
            <p:ph type="title"/>
          </p:nvPr>
        </p:nvSpPr>
        <p:spPr>
          <a:xfrm>
            <a:off x="430750" y="2980425"/>
            <a:ext cx="6392400" cy="2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Because you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overestimate external explanations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(aka: you’re just lucky)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while you </a:t>
            </a:r>
            <a:r>
              <a:rPr b="1" lang="en" sz="1400"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underestimate internal explanations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(aka: you’re actually doing fine!)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430750" y="2181872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Careful though!</a:t>
            </a:r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383700" y="2786072"/>
            <a:ext cx="80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Not everything is ‘impostor syndrome’!</a:t>
            </a:r>
            <a:endParaRPr sz="19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2"/>
          <p:cNvSpPr txBox="1"/>
          <p:nvPr>
            <p:ph type="title"/>
          </p:nvPr>
        </p:nvSpPr>
        <p:spPr>
          <a:xfrm>
            <a:off x="430750" y="1889247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There’s a difference between the impostor phenomenon and…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Horoscope for the next 35 minutes</a:t>
            </a:r>
            <a:endParaRPr/>
          </a:p>
        </p:txBody>
      </p:sp>
      <p:sp>
        <p:nvSpPr>
          <p:cNvPr id="206" name="Google Shape;206;p46"/>
          <p:cNvSpPr txBox="1"/>
          <p:nvPr>
            <p:ph idx="1" type="body"/>
          </p:nvPr>
        </p:nvSpPr>
        <p:spPr>
          <a:xfrm>
            <a:off x="3187300" y="12375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lang="en">
                <a:solidFill>
                  <a:schemeClr val="dk1"/>
                </a:solidFill>
              </a:rPr>
              <a:t>Let’s get acquainted!</a:t>
            </a:r>
            <a:endParaRPr b="0"/>
          </a:p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b="0" lang="en"/>
              <a:t>A little bit of history</a:t>
            </a:r>
            <a:endParaRPr b="0"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lang="en">
                <a:solidFill>
                  <a:schemeClr val="dk1"/>
                </a:solidFill>
              </a:rPr>
              <a:t>Ok but… What is it?</a:t>
            </a:r>
            <a:endParaRPr b="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lang="en">
                <a:solidFill>
                  <a:schemeClr val="dk1"/>
                </a:solidFill>
              </a:rPr>
              <a:t>The practical bit (finally)</a:t>
            </a:r>
            <a:endParaRPr b="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lang="en">
                <a:solidFill>
                  <a:schemeClr val="dk1"/>
                </a:solidFill>
              </a:rPr>
              <a:t>“Not a question, more of a comment”</a:t>
            </a:r>
            <a:endParaRPr b="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AutoNum type="arabicPeriod"/>
            </a:pPr>
            <a:r>
              <a:rPr lang="en">
                <a:solidFill>
                  <a:schemeClr val="dk1"/>
                </a:solidFill>
              </a:rPr>
              <a:t>Sources???</a:t>
            </a:r>
            <a:endParaRPr/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0026"/>
            <a:ext cx="603500" cy="55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 txBox="1"/>
          <p:nvPr>
            <p:ph type="title"/>
          </p:nvPr>
        </p:nvSpPr>
        <p:spPr>
          <a:xfrm>
            <a:off x="430750" y="2097972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highlight>
                  <a:schemeClr val="lt1"/>
                </a:highlight>
              </a:rPr>
              <a:t>a bad work environment</a:t>
            </a:r>
            <a:endParaRPr sz="38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4"/>
          <p:cNvSpPr txBox="1"/>
          <p:nvPr>
            <p:ph type="title"/>
          </p:nvPr>
        </p:nvSpPr>
        <p:spPr>
          <a:xfrm>
            <a:off x="430750" y="2181872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lt1"/>
                </a:highlight>
              </a:rPr>
              <a:t>It’s normal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86" name="Google Shape;386;p74"/>
          <p:cNvSpPr txBox="1"/>
          <p:nvPr/>
        </p:nvSpPr>
        <p:spPr>
          <a:xfrm>
            <a:off x="383700" y="2786075"/>
            <a:ext cx="360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900">
                <a:latin typeface="Open Sans"/>
                <a:ea typeface="Open Sans"/>
                <a:cs typeface="Open Sans"/>
                <a:sym typeface="Open Sans"/>
              </a:rPr>
              <a:t>to have doubts sometimes!</a:t>
            </a:r>
            <a:endParaRPr sz="18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7" name="Google Shape;387;p74"/>
          <p:cNvSpPr txBox="1"/>
          <p:nvPr/>
        </p:nvSpPr>
        <p:spPr>
          <a:xfrm>
            <a:off x="4600050" y="1737525"/>
            <a:ext cx="4026600" cy="2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Underrepresented groups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Fancy new tech you don’t understand (yet)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Colleagues with 20+ years of experience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Switching careers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First job after school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Starting over at a new company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613" y="386325"/>
            <a:ext cx="6436774" cy="47571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00000" dist="19050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6"/>
          <p:cNvSpPr txBox="1"/>
          <p:nvPr>
            <p:ph type="title"/>
          </p:nvPr>
        </p:nvSpPr>
        <p:spPr>
          <a:xfrm>
            <a:off x="430750" y="2181872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8F8F8"/>
                </a:solidFill>
              </a:rPr>
              <a:t>Oh no</a:t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98" name="Google Shape;398;p76"/>
          <p:cNvSpPr txBox="1"/>
          <p:nvPr/>
        </p:nvSpPr>
        <p:spPr>
          <a:xfrm>
            <a:off x="383700" y="2743550"/>
            <a:ext cx="71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000">
                <a:solidFill>
                  <a:srgbClr val="F8F8F8"/>
                </a:solidFill>
                <a:latin typeface="Open Sans"/>
                <a:ea typeface="Open Sans"/>
                <a:cs typeface="Open Sans"/>
                <a:sym typeface="Open Sans"/>
              </a:rPr>
              <a:t>Here comes the part where you have to contribute</a:t>
            </a:r>
            <a:endParaRPr sz="1900">
              <a:solidFill>
                <a:srgbClr val="F8F8F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7"/>
          <p:cNvPicPr preferRelativeResize="0"/>
          <p:nvPr/>
        </p:nvPicPr>
        <p:blipFill rotWithShape="1">
          <a:blip r:embed="rId3">
            <a:alphaModFix/>
          </a:blip>
          <a:srcRect b="1412" l="0" r="0" t="11901"/>
          <a:stretch/>
        </p:blipFill>
        <p:spPr>
          <a:xfrm>
            <a:off x="522000" y="462775"/>
            <a:ext cx="8100000" cy="468072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00000" dist="1905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8"/>
          <p:cNvSpPr txBox="1"/>
          <p:nvPr>
            <p:ph type="title"/>
          </p:nvPr>
        </p:nvSpPr>
        <p:spPr>
          <a:xfrm>
            <a:off x="1115800" y="1994250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4. The practical bit, finally</a:t>
            </a:r>
            <a:endParaRPr sz="4300"/>
          </a:p>
        </p:txBody>
      </p:sp>
      <p:sp>
        <p:nvSpPr>
          <p:cNvPr id="409" name="Google Shape;409;p78"/>
          <p:cNvSpPr txBox="1"/>
          <p:nvPr/>
        </p:nvSpPr>
        <p:spPr>
          <a:xfrm>
            <a:off x="375375" y="1900900"/>
            <a:ext cx="123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410" name="Google Shape;410;p78"/>
          <p:cNvSpPr txBox="1"/>
          <p:nvPr>
            <p:ph idx="1" type="subTitle"/>
          </p:nvPr>
        </p:nvSpPr>
        <p:spPr>
          <a:xfrm>
            <a:off x="430750" y="26549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Oh you wanted an actual definition?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chemeClr val="accent3"/>
                </a:highlight>
              </a:rPr>
              <a:t>Is it me</a:t>
            </a:r>
            <a:r>
              <a:rPr lang="en" sz="2600"/>
              <a:t>, or is it the context around me?</a:t>
            </a:r>
            <a:endParaRPr sz="2600"/>
          </a:p>
        </p:txBody>
      </p:sp>
      <p:sp>
        <p:nvSpPr>
          <p:cNvPr id="416" name="Google Shape;416;p79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 know what is expected of me? 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Is communication fluid? </a:t>
            </a:r>
            <a:endParaRPr b="0" sz="1400"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Is my job description clear? </a:t>
            </a:r>
            <a:endParaRPr b="0" sz="1400"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Are my goals realistic and explicit?</a:t>
            </a:r>
            <a:endParaRPr b="0" sz="14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Is the feeling recurrent? 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Am I sensitive to a specific context (a new project, a new stack, a subject I don’t feel comfortable with?) </a:t>
            </a:r>
            <a:endParaRPr b="0" sz="14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/>
              <a:t>Is the feeling linked to someone in particular? </a:t>
            </a:r>
            <a:endParaRPr sz="1500"/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Do I get regular feedback? 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b="0" lang="en" sz="1400"/>
              <a:t>Is the feedback always negative? </a:t>
            </a:r>
            <a:endParaRPr b="0" sz="1400"/>
          </a:p>
          <a:p>
            <a:pPr indent="-317500" lvl="0" marL="457200" rtl="0" algn="l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</a:pPr>
            <a:r>
              <a:rPr b="0" lang="en" sz="1400"/>
              <a:t>Do I always feel like I don’t deserve the praise I get, or do I enjoy some of my achievements?</a:t>
            </a:r>
            <a:endParaRPr b="0" sz="1400"/>
          </a:p>
        </p:txBody>
      </p:sp>
      <p:pic>
        <p:nvPicPr>
          <p:cNvPr id="417" name="Google Shape;4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4" y="1124147"/>
            <a:ext cx="559797" cy="5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0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Getting past comparison &amp; competition</a:t>
            </a:r>
            <a:endParaRPr sz="2600"/>
          </a:p>
        </p:txBody>
      </p:sp>
      <p:sp>
        <p:nvSpPr>
          <p:cNvPr id="423" name="Google Shape;423;p80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Internet stars are not the only talented people!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Lots of anonymous devs are experts in their fields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By the way, being famous is not a proof of expertise…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There’s a reason we work in teams.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The differences in profile, experience and seniority enrich the team. Diversity is the key!</a:t>
            </a:r>
            <a:endParaRPr b="0"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Accept that the others don’t know everything either</a:t>
            </a:r>
            <a:endParaRPr b="0"/>
          </a:p>
        </p:txBody>
      </p:sp>
      <p:pic>
        <p:nvPicPr>
          <p:cNvPr id="424" name="Google Shape;4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4" y="1125077"/>
            <a:ext cx="557784" cy="5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1"/>
          <p:cNvSpPr txBox="1"/>
          <p:nvPr>
            <p:ph type="title"/>
          </p:nvPr>
        </p:nvSpPr>
        <p:spPr>
          <a:xfrm>
            <a:off x="924100" y="434825"/>
            <a:ext cx="74685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Getting past comparison &amp; competition</a:t>
            </a:r>
            <a:endParaRPr sz="2300"/>
          </a:p>
        </p:txBody>
      </p:sp>
      <p:pic>
        <p:nvPicPr>
          <p:cNvPr id="430" name="Google Shape;4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63" y="1099000"/>
            <a:ext cx="7878875" cy="40445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00000" dist="1905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2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Getting past comparison &amp; competition</a:t>
            </a:r>
            <a:endParaRPr sz="2300"/>
          </a:p>
        </p:txBody>
      </p:sp>
      <p:sp>
        <p:nvSpPr>
          <p:cNvPr id="436" name="Google Shape;436;p82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Internet stars are not the only talented people!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Lots of anonymous devs are experts in their fields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By the way, being famous is not a proof of expertise…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There’s a reason we work in teams.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The differences in profile, experience and seniority enrich the team. Diversity is the key!</a:t>
            </a:r>
            <a:endParaRPr b="0"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Accept that the others don’t know everything either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Take an interest in other people’s journey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How did they get here, what challenges did they overcome, what did they study, what was hard for them…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Get inspired! That might kickstart your own growth.</a:t>
            </a:r>
            <a:endParaRPr b="0" sz="1800"/>
          </a:p>
        </p:txBody>
      </p:sp>
      <p:pic>
        <p:nvPicPr>
          <p:cNvPr id="437" name="Google Shape;4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4" y="1125077"/>
            <a:ext cx="557784" cy="54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>
            <p:ph type="title"/>
          </p:nvPr>
        </p:nvSpPr>
        <p:spPr>
          <a:xfrm>
            <a:off x="1226650" y="1883400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1. Let’s get acquainted!</a:t>
            </a:r>
            <a:endParaRPr sz="4800"/>
          </a:p>
        </p:txBody>
      </p:sp>
      <p:sp>
        <p:nvSpPr>
          <p:cNvPr id="213" name="Google Shape;213;p47"/>
          <p:cNvSpPr txBox="1"/>
          <p:nvPr/>
        </p:nvSpPr>
        <p:spPr>
          <a:xfrm>
            <a:off x="375375" y="1790050"/>
            <a:ext cx="123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2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214" name="Google Shape;214;p47"/>
          <p:cNvSpPr txBox="1"/>
          <p:nvPr>
            <p:ph idx="1" type="subTitle"/>
          </p:nvPr>
        </p:nvSpPr>
        <p:spPr>
          <a:xfrm>
            <a:off x="430750" y="26549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 promise, that’s kinda relevant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3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Working on your (perceived) weaknesses</a:t>
            </a:r>
            <a:endParaRPr sz="2600"/>
          </a:p>
        </p:txBody>
      </p:sp>
      <p:sp>
        <p:nvSpPr>
          <p:cNvPr id="443" name="Google Shape;443;p83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Target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What is a cause of stress every single time?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What do I have to do often?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What is expected of me?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Prioritize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Choose one topic at a time and delve in it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Wandering means you will stay on the surface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Being recognized in your speciality is fulfilling!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Split!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Transform that mountain in small, manageable steps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Track your progress :)</a:t>
            </a:r>
            <a:endParaRPr/>
          </a:p>
        </p:txBody>
      </p:sp>
      <p:pic>
        <p:nvPicPr>
          <p:cNvPr id="444" name="Google Shape;4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7" y="1135638"/>
            <a:ext cx="537080" cy="49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4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Work on different skills</a:t>
            </a:r>
            <a:endParaRPr sz="2600"/>
          </a:p>
        </p:txBody>
      </p:sp>
      <p:sp>
        <p:nvSpPr>
          <p:cNvPr id="450" name="Google Shape;450;p84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aim: seeing your own progress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Go for dev-adjacent skills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Agility, communication, a new (human) language, web quality, accessibility, DevOps…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Bonus: it adds to your resume!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Or… go for something else entirely!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Pottery, gardening, knitting… doing something tangible for a change  feels good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It’s a way to clear your mind, stop thinking about work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It’s not stressful: you’re doing something for yourself, there’s nothing at stake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451" name="Google Shape;4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4" y="1125162"/>
            <a:ext cx="567796" cy="56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Don’t stay alone</a:t>
            </a:r>
            <a:endParaRPr sz="2600"/>
          </a:p>
        </p:txBody>
      </p:sp>
      <p:sp>
        <p:nvSpPr>
          <p:cNvPr id="457" name="Google Shape;457;p85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Tell your team you need them!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Ask for regular feedback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Get help in order to reach your goals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Find your community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For me, it’s Duchess France, a women in tech network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Because it’s sometimes easier to be vulnerable with people outside your work team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Because you need people who have had similar experiences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Knowing that others enjoy working with you is the boost you need to see that you do belong!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58" name="Google Shape;4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14" y="1113350"/>
            <a:ext cx="490898" cy="58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6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Sharing is caring</a:t>
            </a:r>
            <a:endParaRPr sz="2600"/>
          </a:p>
        </p:txBody>
      </p:sp>
      <p:sp>
        <p:nvSpPr>
          <p:cNvPr id="464" name="Google Shape;464;p86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Help others grow!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Support juniors / interns / new members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Offer pair programming sessions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Share the articles you read</a:t>
            </a:r>
            <a:endParaRPr b="0" sz="1400">
              <a:solidFill>
                <a:srgbClr val="434343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</a:rPr>
              <a:t>Explain your job  in schools, inspire new generations</a:t>
            </a:r>
            <a:endParaRPr b="0" sz="1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Become a speaker, write articles</a:t>
            </a:r>
            <a:endParaRPr sz="11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Char char="●"/>
            </a:pPr>
            <a:r>
              <a:rPr b="0" lang="en" sz="1300">
                <a:solidFill>
                  <a:srgbClr val="434343"/>
                </a:solidFill>
              </a:rPr>
              <a:t>Choose a subject and deep-dive or present it with a different angle</a:t>
            </a:r>
            <a:endParaRPr b="0" sz="1300">
              <a:solidFill>
                <a:srgbClr val="434343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Clr>
                <a:srgbClr val="434343"/>
              </a:buClr>
              <a:buSzPts val="1300"/>
              <a:buFont typeface="Open Sans"/>
              <a:buChar char="●"/>
            </a:pPr>
            <a:r>
              <a:rPr b="0" lang="en" sz="1300">
                <a:solidFill>
                  <a:srgbClr val="434343"/>
                </a:solidFill>
              </a:rPr>
              <a:t>You know you master your subject when you can explain it </a:t>
            </a:r>
            <a:br>
              <a:rPr b="0" lang="en" sz="1300">
                <a:solidFill>
                  <a:srgbClr val="434343"/>
                </a:solidFill>
              </a:rPr>
            </a:br>
            <a:r>
              <a:rPr b="0" lang="en" sz="1300">
                <a:solidFill>
                  <a:srgbClr val="434343"/>
                </a:solidFill>
              </a:rPr>
              <a:t>to others :)</a:t>
            </a:r>
            <a:endParaRPr b="0" sz="1500">
              <a:solidFill>
                <a:schemeClr val="dk1"/>
              </a:solidFill>
            </a:endParaRPr>
          </a:p>
        </p:txBody>
      </p:sp>
      <p:pic>
        <p:nvPicPr>
          <p:cNvPr id="465" name="Google Shape;46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60" y="1173769"/>
            <a:ext cx="559796" cy="3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7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Knowing that it has a name :)</a:t>
            </a:r>
            <a:endParaRPr sz="2600"/>
          </a:p>
        </p:txBody>
      </p:sp>
      <p:sp>
        <p:nvSpPr>
          <p:cNvPr id="471" name="Google Shape;471;p87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YES you are normal!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You can ignore it and live with it, too.</a:t>
            </a:r>
            <a:endParaRPr b="0" sz="1400">
              <a:solidFill>
                <a:schemeClr val="dk1"/>
              </a:solidFill>
            </a:endParaRPr>
          </a:p>
        </p:txBody>
      </p:sp>
      <p:pic>
        <p:nvPicPr>
          <p:cNvPr id="472" name="Google Shape;47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1173777"/>
            <a:ext cx="475488" cy="59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8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Getting (professional) help</a:t>
            </a:r>
            <a:endParaRPr sz="2600"/>
          </a:p>
        </p:txBody>
      </p:sp>
      <p:sp>
        <p:nvSpPr>
          <p:cNvPr id="478" name="Google Shape;478;p88"/>
          <p:cNvSpPr txBox="1"/>
          <p:nvPr>
            <p:ph idx="1" type="body"/>
          </p:nvPr>
        </p:nvSpPr>
        <p:spPr>
          <a:xfrm>
            <a:off x="3187300" y="11737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Coaching, mentoring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Private classes, trainings, certifications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Mental health care</a:t>
            </a:r>
            <a:endParaRPr b="0" sz="1400">
              <a:solidFill>
                <a:schemeClr val="dk1"/>
              </a:solidFill>
            </a:endParaRPr>
          </a:p>
        </p:txBody>
      </p:sp>
      <p:pic>
        <p:nvPicPr>
          <p:cNvPr id="479" name="Google Shape;4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62" y="1145409"/>
            <a:ext cx="698826" cy="44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9"/>
          <p:cNvSpPr txBox="1"/>
          <p:nvPr>
            <p:ph type="title"/>
          </p:nvPr>
        </p:nvSpPr>
        <p:spPr>
          <a:xfrm>
            <a:off x="1115800" y="1767425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5. “Not a question, </a:t>
            </a:r>
            <a:br>
              <a:rPr lang="en" sz="4300"/>
            </a:br>
            <a:r>
              <a:rPr lang="en" sz="4300"/>
              <a:t>more of a comment”</a:t>
            </a:r>
            <a:endParaRPr sz="4300"/>
          </a:p>
        </p:txBody>
      </p:sp>
      <p:sp>
        <p:nvSpPr>
          <p:cNvPr id="485" name="Google Shape;485;p89"/>
          <p:cNvSpPr txBox="1"/>
          <p:nvPr/>
        </p:nvSpPr>
        <p:spPr>
          <a:xfrm>
            <a:off x="375375" y="1674075"/>
            <a:ext cx="123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486" name="Google Shape;486;p89"/>
          <p:cNvSpPr txBox="1"/>
          <p:nvPr>
            <p:ph idx="1" type="subTitle"/>
          </p:nvPr>
        </p:nvSpPr>
        <p:spPr>
          <a:xfrm>
            <a:off x="1115800" y="32007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We don’t have time for questions anyway.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0"/>
          <p:cNvSpPr txBox="1"/>
          <p:nvPr>
            <p:ph idx="1" type="subTitle"/>
          </p:nvPr>
        </p:nvSpPr>
        <p:spPr>
          <a:xfrm>
            <a:off x="5123625" y="2476800"/>
            <a:ext cx="3666000" cy="3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Marine Gandy </a:t>
            </a:r>
            <a:r>
              <a:rPr lang="en" sz="1600"/>
              <a:t>(aka Mupsi)</a:t>
            </a:r>
            <a:endParaRPr sz="1600"/>
          </a:p>
        </p:txBody>
      </p:sp>
      <p:sp>
        <p:nvSpPr>
          <p:cNvPr id="492" name="Google Shape;492;p90"/>
          <p:cNvSpPr txBox="1"/>
          <p:nvPr/>
        </p:nvSpPr>
        <p:spPr>
          <a:xfrm>
            <a:off x="5123625" y="2881275"/>
            <a:ext cx="2926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DevRel Engineer, Platform.sh</a:t>
            </a:r>
            <a:endParaRPr>
              <a:solidFill>
                <a:srgbClr val="FFFFFF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marine.gandy@platform.sh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Mupsi.dev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Twitter</a:t>
            </a:r>
            <a:endParaRPr sz="1000">
              <a:solidFill>
                <a:schemeClr val="lt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Linkedin </a:t>
            </a:r>
            <a:endParaRPr sz="1200">
              <a:solidFill>
                <a:srgbClr val="FFFFFF"/>
              </a:solidFill>
              <a:highlight>
                <a:schemeClr val="lt1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93" name="Google Shape;493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0" y="4334050"/>
            <a:ext cx="1013212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1"/>
          <p:cNvSpPr txBox="1"/>
          <p:nvPr>
            <p:ph type="title"/>
          </p:nvPr>
        </p:nvSpPr>
        <p:spPr>
          <a:xfrm>
            <a:off x="924100" y="434825"/>
            <a:ext cx="65172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‘Assurance Fraud’ by Mr. Lovenstein</a:t>
            </a:r>
            <a:endParaRPr sz="2600"/>
          </a:p>
        </p:txBody>
      </p:sp>
      <p:pic>
        <p:nvPicPr>
          <p:cNvPr id="499" name="Google Shape;4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75" y="1099700"/>
            <a:ext cx="3594076" cy="359407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1000"/>
              </a:srgbClr>
            </a:outerShdw>
          </a:effectLst>
        </p:spPr>
      </p:pic>
      <p:pic>
        <p:nvPicPr>
          <p:cNvPr id="500" name="Google Shape;50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75" y="1099700"/>
            <a:ext cx="3594075" cy="35425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2"/>
          <p:cNvSpPr txBox="1"/>
          <p:nvPr>
            <p:ph type="title"/>
          </p:nvPr>
        </p:nvSpPr>
        <p:spPr>
          <a:xfrm>
            <a:off x="1115800" y="1994250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6. Sources???</a:t>
            </a:r>
            <a:endParaRPr sz="4300"/>
          </a:p>
        </p:txBody>
      </p:sp>
      <p:sp>
        <p:nvSpPr>
          <p:cNvPr id="506" name="Google Shape;506;p92"/>
          <p:cNvSpPr txBox="1"/>
          <p:nvPr/>
        </p:nvSpPr>
        <p:spPr>
          <a:xfrm>
            <a:off x="375375" y="1900900"/>
            <a:ext cx="123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5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507" name="Google Shape;507;p92"/>
          <p:cNvSpPr txBox="1"/>
          <p:nvPr>
            <p:ph idx="1" type="subTitle"/>
          </p:nvPr>
        </p:nvSpPr>
        <p:spPr>
          <a:xfrm>
            <a:off x="430750" y="26549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I promise I didn’t make it up!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/>
          <p:nvPr/>
        </p:nvSpPr>
        <p:spPr>
          <a:xfrm>
            <a:off x="383500" y="1976900"/>
            <a:ext cx="336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Marine Gandy</a:t>
            </a:r>
            <a:endParaRPr sz="26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" name="Google Shape;220;p48"/>
          <p:cNvSpPr txBox="1"/>
          <p:nvPr>
            <p:ph idx="4294967295" type="body"/>
          </p:nvPr>
        </p:nvSpPr>
        <p:spPr>
          <a:xfrm>
            <a:off x="457200" y="2561900"/>
            <a:ext cx="3024300" cy="10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DevRel engineer at Platform.sh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126" y="473838"/>
            <a:ext cx="3146876" cy="41958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760000" dist="19050">
              <a:srgbClr val="000000">
                <a:alpha val="11000"/>
              </a:srgbClr>
            </a:outerShdw>
          </a:effectLst>
        </p:spPr>
      </p:pic>
      <p:sp>
        <p:nvSpPr>
          <p:cNvPr id="222" name="Google Shape;222;p48"/>
          <p:cNvSpPr txBox="1"/>
          <p:nvPr/>
        </p:nvSpPr>
        <p:spPr>
          <a:xfrm>
            <a:off x="4179500" y="3831775"/>
            <a:ext cx="144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3"/>
                </a:highlight>
                <a:latin typeface="Open Sans"/>
                <a:ea typeface="Open Sans"/>
                <a:cs typeface="Open Sans"/>
                <a:sym typeface="Open Sans"/>
              </a:rPr>
              <a:t>That is me!</a:t>
            </a:r>
            <a:endParaRPr b="1" sz="1700">
              <a:solidFill>
                <a:schemeClr val="dk1"/>
              </a:solidFill>
              <a:highlight>
                <a:schemeClr val="accent3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103236" y="3108787"/>
            <a:ext cx="737778" cy="62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3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origins</a:t>
            </a:r>
            <a:endParaRPr/>
          </a:p>
        </p:txBody>
      </p:sp>
      <p:sp>
        <p:nvSpPr>
          <p:cNvPr id="513" name="Google Shape;513;p93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Wikipedia article on impostor syndrome</a:t>
            </a:r>
            <a:br>
              <a:rPr b="0" lang="en" sz="1400">
                <a:solidFill>
                  <a:schemeClr val="dk1"/>
                </a:solidFill>
              </a:rPr>
            </a:br>
            <a:r>
              <a:rPr b="0" lang="en" sz="1400" u="sng">
                <a:solidFill>
                  <a:schemeClr val="hlink"/>
                </a:solidFill>
                <a:hlinkClick r:id="rId3"/>
              </a:rPr>
              <a:t>https://en.wikipedia.org/wiki/Impostor_syndrome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Compilation of research on the impostor phenomenon, Dr Pauline Rose Clance  </a:t>
            </a:r>
            <a:r>
              <a:rPr b="0" lang="en" sz="1400" u="sng">
                <a:solidFill>
                  <a:schemeClr val="hlink"/>
                </a:solidFill>
                <a:hlinkClick r:id="rId4"/>
              </a:rPr>
              <a:t>https://www.paulineroseclance.com/impostor_phenomenon.html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Clance Impostor Phenomenon Scale</a:t>
            </a:r>
            <a:br>
              <a:rPr b="0" lang="en" sz="1400">
                <a:solidFill>
                  <a:schemeClr val="dk1"/>
                </a:solidFill>
              </a:rPr>
            </a:br>
            <a:r>
              <a:rPr b="0" lang="en" sz="1400">
                <a:solidFill>
                  <a:schemeClr val="dk1"/>
                </a:solidFill>
              </a:rPr>
              <a:t> </a:t>
            </a:r>
            <a:r>
              <a:rPr b="0" lang="en" sz="1400" u="sng">
                <a:solidFill>
                  <a:schemeClr val="hlink"/>
                </a:solidFill>
                <a:hlinkClick r:id="rId5"/>
              </a:rPr>
              <a:t>https://www.paulineroseclance.com/pdf/IPTestandscoring.pdf</a:t>
            </a:r>
            <a:r>
              <a:rPr b="0" lang="en" sz="1400">
                <a:solidFill>
                  <a:schemeClr val="dk1"/>
                </a:solidFill>
              </a:rPr>
              <a:t>  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‘The Imposter Phenomenon in High Achieving Women: Dynamics and Therapeutic Intervention’, Pauline Rose Clance &amp; Suzanne Imes </a:t>
            </a:r>
            <a:r>
              <a:rPr b="0" lang="en" sz="1400" u="sng">
                <a:solidFill>
                  <a:schemeClr val="hlink"/>
                </a:solidFill>
                <a:hlinkClick r:id="rId6"/>
              </a:rPr>
              <a:t>https://www.paulineroseclance.com/pdf/ip_high_achieving_women.pdf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4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rticles</a:t>
            </a:r>
            <a:endParaRPr/>
          </a:p>
        </p:txBody>
      </p:sp>
      <p:sp>
        <p:nvSpPr>
          <p:cNvPr id="519" name="Google Shape;519;p94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‘Why Learning to Code is So Damn Hard’ </a:t>
            </a:r>
            <a:r>
              <a:rPr b="0" lang="en" sz="1400" u="sng">
                <a:solidFill>
                  <a:schemeClr val="hlink"/>
                </a:solidFill>
                <a:hlinkClick r:id="rId3"/>
              </a:rPr>
              <a:t>https://www.thinkful.com/blog/why-learning-to-code-is-so-damn-hard/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‘Stop Telling Women They Have Imposter Syndrome’ </a:t>
            </a:r>
            <a:r>
              <a:rPr b="0" lang="en" sz="1400" u="sng">
                <a:solidFill>
                  <a:schemeClr val="hlink"/>
                </a:solidFill>
                <a:hlinkClick r:id="rId4"/>
              </a:rPr>
              <a:t>https://hbr.org/2021/02/stop-telling-women-they-have-imposter-syndrome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‘The Dangers of Feeling Like a Fake’ </a:t>
            </a:r>
            <a:r>
              <a:rPr b="0" lang="en" sz="1400" u="sng">
                <a:solidFill>
                  <a:schemeClr val="hlink"/>
                </a:solidFill>
                <a:hlinkClick r:id="rId5"/>
              </a:rPr>
              <a:t>https://hbr.org/2005/09/the-dangers-of-feeling-like-a-fake</a:t>
            </a:r>
            <a:r>
              <a:rPr b="0" lang="en" sz="1400">
                <a:solidFill>
                  <a:schemeClr val="dk1"/>
                </a:solidFill>
              </a:rPr>
              <a:t> 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‘Feel like a fraud?’ </a:t>
            </a:r>
            <a:r>
              <a:rPr b="0" lang="en" sz="1400" u="sng">
                <a:solidFill>
                  <a:schemeClr val="hlink"/>
                </a:solidFill>
                <a:hlinkClick r:id="rId6"/>
              </a:rPr>
              <a:t>https://www.apa.org/gradpsych/2013/11/fraud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‘Feeling Like a Fraud: The Impostor Phenomenon in Science Writing’ </a:t>
            </a:r>
            <a:r>
              <a:rPr b="0" lang="en" sz="1400" u="sng">
                <a:solidFill>
                  <a:schemeClr val="hlink"/>
                </a:solidFill>
                <a:hlinkClick r:id="rId7"/>
              </a:rPr>
              <a:t>https://www.theopennotebook.com/2016/11/15/feeling-like-a-fraud-the-impostor-phenomenon-in-science-writing/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chemeClr val="dk1"/>
                </a:solidFill>
              </a:rPr>
              <a:t>‘It's not fucking imposter syndrome, you just worked with assholes.’ </a:t>
            </a:r>
            <a:r>
              <a:rPr b="0" lang="en" sz="1400" u="sng">
                <a:solidFill>
                  <a:schemeClr val="hlink"/>
                </a:solidFill>
                <a:hlinkClick r:id="rId8"/>
              </a:rPr>
              <a:t>https://dearfuckers.substack.com/p/its-not-fucking-imposter-syndrome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5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sp>
        <p:nvSpPr>
          <p:cNvPr id="525" name="Google Shape;525;p95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‘What is imposter syndrome and how can you combat it?’, Elizabeth Cox </a:t>
            </a:r>
            <a:r>
              <a:rPr b="0" lang="en" sz="1400" u="sng">
                <a:solidFill>
                  <a:schemeClr val="hlink"/>
                </a:solidFill>
                <a:hlinkClick r:id="rId3"/>
              </a:rPr>
              <a:t>https://www.youtube.com/watch?v=ZQUxL4Jm1Lo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‘How you can use impostor syndrome to your benefit’, Mike Cannon-Brookes (Atlassian) </a:t>
            </a:r>
            <a:r>
              <a:rPr b="0" lang="en" sz="1400" u="sng">
                <a:solidFill>
                  <a:schemeClr val="hlink"/>
                </a:solidFill>
                <a:hlinkClick r:id="rId4"/>
              </a:rPr>
              <a:t>https://youtu.be/ZkwqZfvbdFw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‘6 Signs You Might Have Impostor Syndrome’, Psych2Go </a:t>
            </a:r>
            <a:r>
              <a:rPr b="0" lang="en" sz="1400" u="sng">
                <a:solidFill>
                  <a:schemeClr val="hlink"/>
                </a:solidFill>
                <a:hlinkClick r:id="rId5"/>
              </a:rPr>
              <a:t>https://www.youtube.com/watch?v=xvGawC0eS4w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“L'effet Julien Lepers”, Horizon Gull (FR) </a:t>
            </a:r>
            <a:r>
              <a:rPr b="0" lang="en" sz="1400" u="sng">
                <a:solidFill>
                  <a:schemeClr val="hlink"/>
                </a:solidFill>
                <a:hlinkClick r:id="rId6"/>
              </a:rPr>
              <a:t>https://www.youtube.com/watch?v=mrXtwcGkroI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“Pourquoi les américains nous paraissent-ils idiots ?”, Horizon Gull (FR) </a:t>
            </a:r>
            <a:r>
              <a:rPr b="0" lang="en" sz="1400" u="sng">
                <a:solidFill>
                  <a:schemeClr val="hlink"/>
                </a:solidFill>
                <a:hlinkClick r:id="rId7"/>
              </a:rPr>
              <a:t>https://www.youtube.com/watch?v=Ic3xHn1E8EE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6"/>
          <p:cNvSpPr txBox="1"/>
          <p:nvPr>
            <p:ph type="title"/>
          </p:nvPr>
        </p:nvSpPr>
        <p:spPr>
          <a:xfrm>
            <a:off x="924100" y="434825"/>
            <a:ext cx="72957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endParaRPr/>
          </a:p>
        </p:txBody>
      </p:sp>
      <p:sp>
        <p:nvSpPr>
          <p:cNvPr id="531" name="Google Shape;531;p96"/>
          <p:cNvSpPr txBox="1"/>
          <p:nvPr>
            <p:ph idx="1" type="body"/>
          </p:nvPr>
        </p:nvSpPr>
        <p:spPr>
          <a:xfrm>
            <a:off x="457200" y="1098150"/>
            <a:ext cx="8262900" cy="35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‘“Among Us”: Academic edition’ by PhD Comics </a:t>
            </a:r>
            <a:r>
              <a:rPr b="0" lang="en" sz="1400" u="sng">
                <a:solidFill>
                  <a:schemeClr val="hlink"/>
                </a:solidFill>
                <a:hlinkClick r:id="rId3"/>
              </a:rPr>
              <a:t>https://phdcomics.com/comics/archive.php?comicid=2042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‘Assurance Fraud’ by Mr. Lovenstein </a:t>
            </a:r>
            <a:r>
              <a:rPr b="0" lang="en" sz="1400" u="sng">
                <a:solidFill>
                  <a:schemeClr val="hlink"/>
                </a:solidFill>
                <a:hlinkClick r:id="rId4"/>
              </a:rPr>
              <a:t>https://tapas.io/episode/2640963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Fundamental attribution error </a:t>
            </a:r>
            <a:r>
              <a:rPr b="0" lang="en" sz="1400" u="sng">
                <a:solidFill>
                  <a:schemeClr val="hlink"/>
                </a:solidFill>
                <a:hlinkClick r:id="rId5"/>
              </a:rPr>
              <a:t>https://en.wikipedia.org/wiki/Fundamental_attribution_error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‘Batman: The Imposter’ trailer </a:t>
            </a:r>
            <a:r>
              <a:rPr b="0" lang="en" sz="1400" u="sng">
                <a:solidFill>
                  <a:schemeClr val="hlink"/>
                </a:solidFill>
                <a:hlinkClick r:id="rId6"/>
              </a:rPr>
              <a:t>https://www.youtube.com/watch?v=O9L_70vpquQ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chemeClr val="dk1"/>
                </a:solidFill>
              </a:rPr>
              <a:t>Dave Gahan’s ‘Imposter’ album </a:t>
            </a:r>
            <a:r>
              <a:rPr b="0" lang="en" sz="1400" u="sng">
                <a:solidFill>
                  <a:schemeClr val="hlink"/>
                </a:solidFill>
                <a:hlinkClick r:id="rId7"/>
              </a:rPr>
              <a:t>https://www.youtube.com/playlist?list=PLK8pmrLAfsrgtiJxu9NmIXg-Jndm4iDvA</a:t>
            </a:r>
            <a:r>
              <a:rPr b="0" lang="en" sz="1400">
                <a:solidFill>
                  <a:schemeClr val="dk1"/>
                </a:solidFill>
              </a:rPr>
              <a:t> 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>
            <p:ph type="title"/>
          </p:nvPr>
        </p:nvSpPr>
        <p:spPr>
          <a:xfrm>
            <a:off x="924100" y="434825"/>
            <a:ext cx="76839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My journey</a:t>
            </a:r>
            <a:endParaRPr/>
          </a:p>
        </p:txBody>
      </p:sp>
      <p:sp>
        <p:nvSpPr>
          <p:cNvPr id="229" name="Google Shape;229;p49"/>
          <p:cNvSpPr txBox="1"/>
          <p:nvPr>
            <p:ph idx="1" type="body"/>
          </p:nvPr>
        </p:nvSpPr>
        <p:spPr>
          <a:xfrm>
            <a:off x="3187300" y="1237575"/>
            <a:ext cx="5420700" cy="18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/>
              <a:t>I come from </a:t>
            </a:r>
            <a:r>
              <a:rPr lang="en"/>
              <a:t>a literary background 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b="0" lang="en"/>
              <a:t>I switched to web development </a:t>
            </a:r>
            <a:r>
              <a:rPr lang="en"/>
              <a:t>at 25 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b="0" lang="en"/>
              <a:t>I’m the current </a:t>
            </a:r>
            <a:r>
              <a:rPr lang="en"/>
              <a:t>President of the French </a:t>
            </a:r>
            <a:br>
              <a:rPr lang="en"/>
            </a:br>
            <a:r>
              <a:rPr lang="en"/>
              <a:t>Drupal Association 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b="0" lang="en"/>
              <a:t>I’ve been </a:t>
            </a:r>
            <a:r>
              <a:rPr lang="en"/>
              <a:t>working remotely </a:t>
            </a:r>
            <a:r>
              <a:rPr b="0" lang="en"/>
              <a:t>for 3 years </a:t>
            </a:r>
            <a:endParaRPr b="0"/>
          </a:p>
          <a:p>
            <a:pPr indent="-330200" lvl="0" marL="457200" rtl="0" algn="l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SzPts val="1600"/>
              <a:buChar char="●"/>
            </a:pPr>
            <a:r>
              <a:rPr b="0" lang="en"/>
              <a:t>I love and do</a:t>
            </a:r>
            <a:r>
              <a:rPr lang="en"/>
              <a:t> many things </a:t>
            </a:r>
            <a:r>
              <a:rPr b="0" lang="en"/>
              <a:t>outside of work!</a:t>
            </a:r>
            <a:endParaRPr b="0"/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" y="1077295"/>
            <a:ext cx="602858" cy="44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>
            <p:ph type="title"/>
          </p:nvPr>
        </p:nvSpPr>
        <p:spPr>
          <a:xfrm>
            <a:off x="430750" y="1883400"/>
            <a:ext cx="67839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So why am I talking about this?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1"/>
          <p:cNvSpPr txBox="1"/>
          <p:nvPr>
            <p:ph type="title"/>
          </p:nvPr>
        </p:nvSpPr>
        <p:spPr>
          <a:xfrm>
            <a:off x="430750" y="2448275"/>
            <a:ext cx="819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highlight>
                  <a:schemeClr val="lt1"/>
                </a:highlight>
              </a:rPr>
              <a:t>how I feel at work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41" name="Google Shape;241;p51"/>
          <p:cNvSpPr txBox="1"/>
          <p:nvPr/>
        </p:nvSpPr>
        <p:spPr>
          <a:xfrm>
            <a:off x="383700" y="1879675"/>
            <a:ext cx="807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900">
                <a:latin typeface="Open Sans"/>
                <a:ea typeface="Open Sans"/>
                <a:cs typeface="Open Sans"/>
                <a:sym typeface="Open Sans"/>
              </a:rPr>
              <a:t>Because all these elements heavily influence</a:t>
            </a:r>
            <a:endParaRPr sz="1800">
              <a:solidFill>
                <a:srgbClr val="145C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3EC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>
            <p:ph type="title"/>
          </p:nvPr>
        </p:nvSpPr>
        <p:spPr>
          <a:xfrm>
            <a:off x="1226650" y="1883400"/>
            <a:ext cx="73146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</a:t>
            </a:r>
            <a:r>
              <a:rPr lang="en" sz="4800"/>
              <a:t>. A little bit of history</a:t>
            </a:r>
            <a:endParaRPr sz="4800"/>
          </a:p>
        </p:txBody>
      </p:sp>
      <p:sp>
        <p:nvSpPr>
          <p:cNvPr id="247" name="Google Shape;247;p52"/>
          <p:cNvSpPr txBox="1"/>
          <p:nvPr/>
        </p:nvSpPr>
        <p:spPr>
          <a:xfrm>
            <a:off x="375375" y="1790050"/>
            <a:ext cx="123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2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//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248" name="Google Shape;248;p52"/>
          <p:cNvSpPr txBox="1"/>
          <p:nvPr>
            <p:ph idx="1" type="subTitle"/>
          </p:nvPr>
        </p:nvSpPr>
        <p:spPr>
          <a:xfrm>
            <a:off x="430750" y="2654973"/>
            <a:ext cx="8110500" cy="5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latin typeface="Pacifico"/>
                <a:ea typeface="Pacifico"/>
                <a:cs typeface="Pacifico"/>
                <a:sym typeface="Pacifico"/>
              </a:rPr>
              <a:t>“Your past is just a lesson, not a life sentence.” - Deep Life Quote</a:t>
            </a:r>
            <a:endParaRPr b="1" sz="2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tform.sh">
  <a:themeElements>
    <a:clrScheme name="Simple Light">
      <a:dk1>
        <a:srgbClr val="000000"/>
      </a:dk1>
      <a:lt1>
        <a:srgbClr val="FFFFFF"/>
      </a:lt1>
      <a:dk2>
        <a:srgbClr val="444344"/>
      </a:dk2>
      <a:lt2>
        <a:srgbClr val="F4F2F3"/>
      </a:lt2>
      <a:accent1>
        <a:srgbClr val="EAE5E7"/>
      </a:accent1>
      <a:accent2>
        <a:srgbClr val="FF9F9F"/>
      </a:accent2>
      <a:accent3>
        <a:srgbClr val="FFBDBB"/>
      </a:accent3>
      <a:accent4>
        <a:srgbClr val="EDA900"/>
      </a:accent4>
      <a:accent5>
        <a:srgbClr val="FCC938"/>
      </a:accent5>
      <a:accent6>
        <a:srgbClr val="FB3728"/>
      </a:accent6>
      <a:hlink>
        <a:srgbClr val="145CC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atform.sh">
  <a:themeElements>
    <a:clrScheme name="Simple Light">
      <a:dk1>
        <a:srgbClr val="000000"/>
      </a:dk1>
      <a:lt1>
        <a:srgbClr val="FFFFFF"/>
      </a:lt1>
      <a:dk2>
        <a:srgbClr val="444344"/>
      </a:dk2>
      <a:lt2>
        <a:srgbClr val="F4F2F3"/>
      </a:lt2>
      <a:accent1>
        <a:srgbClr val="EAE5E7"/>
      </a:accent1>
      <a:accent2>
        <a:srgbClr val="FF9F9F"/>
      </a:accent2>
      <a:accent3>
        <a:srgbClr val="FFBDBB"/>
      </a:accent3>
      <a:accent4>
        <a:srgbClr val="EDA900"/>
      </a:accent4>
      <a:accent5>
        <a:srgbClr val="FCC938"/>
      </a:accent5>
      <a:accent6>
        <a:srgbClr val="FB3728"/>
      </a:accent6>
      <a:hlink>
        <a:srgbClr val="145CC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